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44" r:id="rId1"/>
    <p:sldMasterId id="2147484356" r:id="rId2"/>
  </p:sldMasterIdLst>
  <p:notesMasterIdLst>
    <p:notesMasterId r:id="rId19"/>
  </p:notesMasterIdLst>
  <p:handoutMasterIdLst>
    <p:handoutMasterId r:id="rId20"/>
  </p:handoutMasterIdLst>
  <p:sldIdLst>
    <p:sldId id="1283" r:id="rId3"/>
    <p:sldId id="1277" r:id="rId4"/>
    <p:sldId id="1278" r:id="rId5"/>
    <p:sldId id="1279" r:id="rId6"/>
    <p:sldId id="1280" r:id="rId7"/>
    <p:sldId id="1281" r:id="rId8"/>
    <p:sldId id="628" r:id="rId9"/>
    <p:sldId id="1284" r:id="rId10"/>
    <p:sldId id="1264" r:id="rId11"/>
    <p:sldId id="567" r:id="rId12"/>
    <p:sldId id="1285" r:id="rId13"/>
    <p:sldId id="1286" r:id="rId14"/>
    <p:sldId id="1287" r:id="rId15"/>
    <p:sldId id="520" r:id="rId16"/>
    <p:sldId id="1288" r:id="rId17"/>
    <p:sldId id="1270" r:id="rId1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4E2"/>
    <a:srgbClr val="F67530"/>
    <a:srgbClr val="ED6430"/>
    <a:srgbClr val="EBE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35" autoAdjust="0"/>
  </p:normalViewPr>
  <p:slideViewPr>
    <p:cSldViewPr>
      <p:cViewPr varScale="1">
        <p:scale>
          <a:sx n="111" d="100"/>
          <a:sy n="111" d="100"/>
        </p:scale>
        <p:origin x="16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15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200"/>
            </a:lvl1pPr>
          </a:lstStyle>
          <a:p>
            <a:fld id="{394C81A6-5621-435E-A2C3-B9A8B5212812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200"/>
            </a:lvl1pPr>
          </a:lstStyle>
          <a:p>
            <a:fld id="{D438C3AD-2FDC-4378-B6F3-3AF1235D8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6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1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1" y="4560571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1" y="912114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CEE9FA-5614-47DC-B920-D15EC28730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67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012FE-1634-43C8-8F10-6314D1DC6D44}" type="slidenum">
              <a:rPr lang="en-US">
                <a:latin typeface="Times New Roman" pitchFamily="18" charset="0"/>
              </a:rPr>
              <a:pPr/>
              <a:t>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ea typeface="ＭＳ Ｐゴシック" charset="-128"/>
              </a:rPr>
              <a:t>The answers to these questions will allow you to place the patient in one of the 5 categories shown here.  Each category is given a color code so that they can be recognized quickly.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CEE9FA-5614-47DC-B920-D15EC28730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55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84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10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079C-1015-FB40-4864-EBA82965F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11C41-BAE1-C520-0E0D-4303F4FA1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F7E66-1199-9B8B-684F-D55790EC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0FF37-78AD-1F64-5892-11406384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0BD79-7FD7-3280-0597-A393625C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BE039-077E-4445-A543-6D4CDF7B2F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MMRSlogo">
            <a:extLst>
              <a:ext uri="{FF2B5EF4-FFF2-40B4-BE49-F238E27FC236}">
                <a16:creationId xmlns:a16="http://schemas.microsoft.com/office/drawing/2014/main" id="{D2679030-7414-6557-321A-5FC3D3D660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94600" y="5384800"/>
            <a:ext cx="1549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7279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4F2E-7341-3901-71F5-27122BAC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B665E-D175-B8D3-1906-B14914025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F1688-7169-100B-8CEF-7EE89D41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1DDF-B61E-8698-99BE-AB836623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6D7B1-4E52-ECF4-32C4-8AA8D766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C233-C977-4916-A375-BB9E4286F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08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7856-D6AC-30AB-38AF-B43F7C5F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7DF4D-E308-16D0-4934-E98B2A81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9D2E9-3D04-04C6-5128-47D20453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ACF80-1C68-F34D-512F-EB180A3C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2DD9C-4DB9-7841-F3A2-2601663A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C1C1-CC5A-483E-970A-CD94747BF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58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A350-EE75-944E-2172-9979408A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E9E5F-AEED-5A7C-F89F-8742884D0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29789-9812-7461-ECCB-CE7954554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25D44-FAF1-6AEE-BBEE-5BC9C5901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2F185-2363-712F-4568-54FE46E2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D2753-82A8-C720-7F3D-35D83AEA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A300-DE44-415C-AE4E-3330FA9C4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7CEF-6820-192A-2377-C07B6A98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3454A-3D64-311D-14D2-D0A633205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654E1-EA28-0F64-4686-5D26C1BA3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27C4D-887A-C22D-A6DA-C46E47C20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32818-AE76-2A60-111D-1B7387448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AEC61-D543-CDB6-FDC8-9494BA4B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F58C7-F671-1C30-2ED5-C7AEADEE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16B1A-1F4A-E51C-8027-3D9B7A98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E4E-5832-410A-9AD9-62B3FC403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17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6604-1B56-A970-1F8A-7C812FB1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C2A0B-B405-7464-9D2E-9443BA50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86FEC-5D2E-DAE8-4960-45BCCBCB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07105-14D2-4670-2C8D-4B6F5CFB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C07C-FED2-48FE-A8DA-1713771F1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56C39-5C5A-DB89-5C8B-917E769B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6B705-C663-B523-2BD0-91931BF0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4EB56-52BF-5894-9EDF-9D0C7B17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26A-3923-4047-9191-4B3133A0A8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38D9-B4A5-B317-A4AA-09E620A6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71A90-9DDB-E4DB-6846-48D1BD04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65A46-3C94-A766-DF28-B6B7B121B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A2E26-668E-2368-852E-0C64C1BA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433D7-47E2-B40F-DCEB-8E755E2A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02EA0-11AD-883E-7D06-0E2936A3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735B-CBA3-4EED-9196-B2F56C213C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0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24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8C17-0449-F82F-CAFB-929E8FD2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F4DDF-A52C-B7FB-96B3-6B4B00D69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2B15F-69EF-1DFA-3100-ECDB327E8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3FEE7-591E-E863-FA92-4CE77A31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D9072-A34A-33D6-639A-0139C5AD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824F-BB46-7820-4B17-1A21A097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6D23-6163-4D0B-B407-F54FC21C87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784E-3776-5A74-D8DB-345A21D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0103F-95A7-16E9-5831-0FE0C335B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2F049-FCD7-634A-6811-4167D94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33979-2420-C4B8-7380-D1EC4C45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65DF3-8DCF-8F24-E24B-9A17EBB2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7940-B296-43DD-90EE-8450F77765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55DBD-8C56-4902-F0FC-3B3DDDA2C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8C632-657D-92A4-B060-2B5536A0E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806A5-9449-925C-97AA-43FE5CB3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A2BD-5AAC-3316-AE73-25A87691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0F6D5-BECB-AA79-DBC3-CD82A47F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2E95-CA6B-4764-8FAF-570A3AE82C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9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C233-C977-4916-A375-BB9E4286F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07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26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74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42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67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73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75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A7C1FA5B-87A9-47E1-A315-6BEA12F1F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rgbClr val="0064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dirty="0"/>
          </a:p>
        </p:txBody>
      </p:sp>
      <p:pic>
        <p:nvPicPr>
          <p:cNvPr id="1027" name="Picture 7" descr="PH_MVH_footerWhit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2988"/>
            <a:ext cx="91440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59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64B9"/>
          </a:solidFill>
          <a:latin typeface="Trebuchet MS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4B9"/>
        </a:buClr>
        <a:buFont typeface="Times" panose="02020603050405020304" pitchFamily="18" charset="0"/>
        <a:buChar char="•"/>
        <a:defRPr sz="3200">
          <a:solidFill>
            <a:srgbClr val="0064B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A436F-6723-6D09-58EF-325E499A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1786-08A7-4232-BE0A-9BABD80A8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BE970-B81E-EE8D-887C-EF1783874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8/1/2017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BA06-61DB-4674-183B-81A706B8D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6C345-51E3-8461-829E-53186C3DE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8D8228-DBEE-4FFE-84F9-0691981B71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MMRSlogo">
            <a:extLst>
              <a:ext uri="{FF2B5EF4-FFF2-40B4-BE49-F238E27FC236}">
                <a16:creationId xmlns:a16="http://schemas.microsoft.com/office/drawing/2014/main" id="{F3715B0F-BC29-7C37-C174-271DCBF138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94600" y="5384800"/>
            <a:ext cx="1549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313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3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2E817-3F57-342D-784D-0F2A10778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8407" y="2206664"/>
            <a:ext cx="4947184" cy="2133601"/>
          </a:xfrm>
        </p:spPr>
        <p:txBody>
          <a:bodyPr>
            <a:normAutofit/>
          </a:bodyPr>
          <a:lstStyle/>
          <a:p>
            <a:r>
              <a:rPr lang="en-US" sz="4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FF"/>
                </a:solidFill>
              </a:rPr>
              <a:t>April 28-29, 2026 QTD </a:t>
            </a:r>
            <a:br>
              <a:rPr lang="en-US" sz="4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FF"/>
                </a:solidFill>
              </a:rPr>
            </a:br>
            <a:r>
              <a:rPr lang="en-US" sz="4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FF"/>
                </a:solidFill>
              </a:rPr>
              <a:t>EMS</a:t>
            </a: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3F5980-28E1-E8C9-13D4-572214E87B18}"/>
              </a:ext>
            </a:extLst>
          </p:cNvPr>
          <p:cNvSpPr txBox="1">
            <a:spLocks/>
          </p:cNvSpPr>
          <p:nvPr/>
        </p:nvSpPr>
        <p:spPr>
          <a:xfrm>
            <a:off x="3521505" y="1524000"/>
            <a:ext cx="5114778" cy="1143000"/>
          </a:xfrm>
          <a:prstGeom prst="rect">
            <a:avLst/>
          </a:prstGeom>
        </p:spPr>
        <p:txBody>
          <a:bodyPr vert="horz" lIns="45720" tIns="0" rIns="45720" bIns="0">
            <a:norm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2200" b="1" kern="1200" baseline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800" b="1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800" b="1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841"/>
              </a:buClr>
              <a:buSzPct val="73000"/>
              <a:buFont typeface="Wingdings 2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7981DE6-DA43-FD49-0497-0C75E12CA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3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8"/>
    </mc:Choice>
    <mc:Fallback>
      <p:transition spd="slow" advTm="1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0"/>
            <a:ext cx="6000750" cy="116967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Expectations</a:t>
            </a:r>
            <a:endParaRPr lang="en-US" sz="2700" b="1" dirty="0">
              <a:effectLst>
                <a:outerShdw blurRad="38100" dist="38100" dir="2700000" algn="ctr" rotWithShape="0">
                  <a:srgbClr val="0064E2"/>
                </a:outerShdw>
              </a:effectLst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295400"/>
            <a:ext cx="5829300" cy="41148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a Ribbon on EVERY EMS  and ED patient during this QTD 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during a real-world MCI!)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a radio call on the MCI Talk Group on EVERY EMS transport during QTDs</a:t>
            </a:r>
          </a:p>
          <a:p>
            <a:endParaRPr lang="en-US" dirty="0">
              <a:solidFill>
                <a:srgbClr val="0064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BB4AD0-F26F-D0D1-060F-DEC6C2946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24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/>
    </mc:Choice>
    <mc:Fallback xmlns="">
      <p:transition spd="slow" advTm="2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4062BD17-D468-3ABB-B691-A6571E30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1524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496" y="228600"/>
            <a:ext cx="8650904" cy="990600"/>
          </a:xfrm>
        </p:spPr>
        <p:txBody>
          <a:bodyPr>
            <a:normAutofit/>
          </a:bodyPr>
          <a:lstStyle/>
          <a:p>
            <a:r>
              <a:rPr lang="en-US" b="1" dirty="0"/>
              <a:t>“HSR</a:t>
            </a:r>
            <a:r>
              <a:rPr lang="en-US" b="1" dirty="0">
                <a:latin typeface="Calibri" pitchFamily="34" charset="0"/>
              </a:rPr>
              <a:t>3</a:t>
            </a:r>
            <a:r>
              <a:rPr lang="en-US" b="1" dirty="0"/>
              <a:t> MCI” MARCS Radio Talk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7772400" cy="5032248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“MCI MARCS” - additional ED radio used solely in MCIs or Exercises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to:</a:t>
            </a:r>
          </a:p>
          <a:p>
            <a:pPr lvl="1"/>
            <a:r>
              <a:rPr lang="en-US" sz="24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otify each ED of patients they will receive</a:t>
            </a:r>
          </a:p>
          <a:p>
            <a:pPr lvl="1"/>
            <a:r>
              <a:rPr lang="en-US" sz="24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ALL hospitals with a “common operating picture” simultaneously</a:t>
            </a:r>
          </a:p>
          <a:p>
            <a:pPr lvl="1"/>
            <a:r>
              <a:rPr lang="en-US" sz="24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can ask questions about incident over   HSR3-MCI Radio Talk Group (TG)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HSR6-MCI has same uses for EDs in Region 6</a:t>
            </a:r>
          </a:p>
          <a:p>
            <a:pPr lvl="1"/>
            <a:r>
              <a:rPr lang="en-US" sz="24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Groups can be patched together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E42E1-8B57-41E9-B907-F1570114E39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E67C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67C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6558E9-1929-7A61-9570-5FECB190E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739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0"/>
    </mc:Choice>
    <mc:Fallback>
      <p:transition spd="slow" advTm="5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51816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Regional MCI Communications!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6"/>
            <a:ext cx="7543800" cy="533399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Radios vs. cell phones</a:t>
            </a:r>
          </a:p>
          <a:p>
            <a:pPr lvl="1"/>
            <a:r>
              <a:rPr lang="en-US" sz="2000" b="1" dirty="0">
                <a:solidFill>
                  <a:srgbClr val="00B050"/>
                </a:solidFill>
              </a:rPr>
              <a:t>You wouldn’t consider using cell phones for a structure fire</a:t>
            </a:r>
          </a:p>
          <a:p>
            <a:pPr lvl="1"/>
            <a:r>
              <a:rPr lang="en-US" sz="2000" b="1" dirty="0">
                <a:solidFill>
                  <a:srgbClr val="00B050"/>
                </a:solidFill>
              </a:rPr>
              <a:t>Don’t plan to use cell phones for hospital comms during MCIs (</a:t>
            </a:r>
            <a:r>
              <a:rPr lang="en-US" sz="2000" b="1" i="1" dirty="0">
                <a:solidFill>
                  <a:srgbClr val="00B050"/>
                </a:solidFill>
              </a:rPr>
              <a:t>or QTDs)!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800" b="1" dirty="0"/>
              <a:t>HSR</a:t>
            </a:r>
            <a:r>
              <a:rPr lang="en-US" b="1" dirty="0">
                <a:latin typeface="Calibri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/>
              <a:t>MCI MARCS Radio Talk Group (and HSR6) in your radio template </a:t>
            </a:r>
          </a:p>
          <a:p>
            <a:r>
              <a:rPr lang="en-US" sz="2800" b="1" i="1" u="sng" dirty="0">
                <a:solidFill>
                  <a:srgbClr val="FF0000"/>
                </a:solidFill>
              </a:rPr>
              <a:t>DO YOU KNOW WHERE TO FIND MCI TG IN YOUR RADIO?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Do you know which Zones have the MCI TGs?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Are you comfortable changing Zones? </a:t>
            </a:r>
          </a:p>
        </p:txBody>
      </p:sp>
      <p:pic>
        <p:nvPicPr>
          <p:cNvPr id="109572" name="Picture 4" descr="Image result for marcs portable ra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93" y="6096000"/>
            <a:ext cx="3974215" cy="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marcs portable radio">
            <a:extLst>
              <a:ext uri="{FF2B5EF4-FFF2-40B4-BE49-F238E27FC236}">
                <a16:creationId xmlns:a16="http://schemas.microsoft.com/office/drawing/2014/main" id="{56A18D76-6435-DEA5-0581-A2CAEA11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6255"/>
            <a:ext cx="1219200" cy="20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AC865F-EE69-9672-8468-E39A62385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338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19"/>
    </mc:Choice>
    <mc:Fallback>
      <p:transition spd="slow" advTm="54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HSR</a:t>
            </a:r>
            <a:r>
              <a:rPr lang="en-US" b="1" dirty="0">
                <a:latin typeface="Calibri" pitchFamily="34" charset="0"/>
              </a:rPr>
              <a:t>3</a:t>
            </a:r>
            <a:r>
              <a:rPr lang="en-US" b="1" dirty="0"/>
              <a:t> MCI-MARCS Radio TG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543800" cy="484632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an event, EDs turn on MCI TG</a:t>
            </a:r>
          </a:p>
          <a:p>
            <a:pPr lvl="1"/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MCI radio following any MCI notification via Regional Hospital Notification System (RHNS) </a:t>
            </a:r>
          </a:p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QTDs, EDs must turn on and monitor the MCI TG</a:t>
            </a:r>
          </a:p>
          <a:p>
            <a:r>
              <a:rPr lang="en-US" sz="3600" b="1" dirty="0"/>
              <a:t>If the ED did not answer the MCI radio, EMS will offer to assist with the radio on arrival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E42E1-8B57-41E9-B907-F1570114E39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E67C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67C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DFBE2C-2570-81B3-29EF-EE440DD34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60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5"/>
    </mc:Choice>
    <mc:Fallback>
      <p:transition spd="slow" advTm="3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HSR</a:t>
            </a:r>
            <a:r>
              <a:rPr lang="en-US" b="1" dirty="0">
                <a:latin typeface="Calibri" pitchFamily="34" charset="0"/>
              </a:rPr>
              <a:t>3</a:t>
            </a:r>
            <a:r>
              <a:rPr lang="en-US" b="1" dirty="0"/>
              <a:t> MCI-MARCS Radio </a:t>
            </a:r>
            <a:r>
              <a:rPr lang="en-US" b="1" dirty="0" err="1"/>
              <a:t>Tg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9416"/>
            <a:ext cx="7620000" cy="4846320"/>
          </a:xfrm>
        </p:spPr>
        <p:txBody>
          <a:bodyPr>
            <a:normAutofit/>
          </a:bodyPr>
          <a:lstStyle/>
          <a:p>
            <a:pPr marL="11887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alerts on MCI TGs!</a:t>
            </a:r>
          </a:p>
          <a:p>
            <a:pPr marL="11887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Hospitals monitor MCI Radio during MCI and QTD, but…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are noisy!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 must clearly identify which ED is being called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 must carefully confirm which ED answered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must listen to be sure the call on the MCI TG is for them </a:t>
            </a:r>
          </a:p>
          <a:p>
            <a:pPr marL="36576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 must clearly state which ED is answering </a:t>
            </a:r>
          </a:p>
          <a:p>
            <a:pPr marL="365760" lvl="1">
              <a:spcBef>
                <a:spcPts val="0"/>
              </a:spcBef>
              <a:buClr>
                <a:schemeClr val="accent1"/>
              </a:buClr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E42E1-8B57-41E9-B907-F1570114E39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E67C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67C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D9D16A-A6B5-5866-7746-8FF5BFCD1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307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42"/>
    </mc:Choice>
    <mc:Fallback>
      <p:transition spd="slow" advTm="4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7019992-991D-EF31-8855-F553A155F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34"/>
          <a:stretch>
            <a:fillRect/>
          </a:stretch>
        </p:blipFill>
        <p:spPr bwMode="auto">
          <a:xfrm>
            <a:off x="7517524" y="5486400"/>
            <a:ext cx="163600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MCI-style reports on QTDs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8674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b="1" i="1" dirty="0"/>
              <a:t>Expect EMS to make </a:t>
            </a:r>
            <a:r>
              <a:rPr lang="en-US" sz="2600" b="1" i="1" dirty="0">
                <a:solidFill>
                  <a:srgbClr val="FF0000"/>
                </a:solidFill>
              </a:rPr>
              <a:t>BRIEF</a:t>
            </a:r>
            <a:r>
              <a:rPr lang="en-US" sz="2400" b="1" i="1" dirty="0"/>
              <a:t>, MCI-style reports</a:t>
            </a:r>
            <a:r>
              <a:rPr lang="en-US" sz="2400" b="1" dirty="0"/>
              <a:t> to the ED on the MCI Talk Group for </a:t>
            </a:r>
            <a:r>
              <a:rPr lang="en-US" sz="2600" b="1" i="1" dirty="0">
                <a:solidFill>
                  <a:srgbClr val="FF0000"/>
                </a:solidFill>
              </a:rPr>
              <a:t>every</a:t>
            </a:r>
            <a:r>
              <a:rPr lang="en-US" sz="2400" b="1" dirty="0"/>
              <a:t> patient during 24 HOURS of QTD</a:t>
            </a:r>
          </a:p>
          <a:p>
            <a:pPr lvl="1"/>
            <a:r>
              <a:rPr lang="en-US" sz="2000" b="1" dirty="0"/>
              <a:t>Example:  “Wayne Hospital, this is Greenville Medic 591 enroute with one Yellow, possible fractured ankle.” 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/>
              <a:t>MCI Reports should be DIFFERENT!</a:t>
            </a:r>
          </a:p>
          <a:p>
            <a:pPr lvl="1"/>
            <a:r>
              <a:rPr lang="en-US" sz="2400" b="1" dirty="0"/>
              <a:t>When there are 40 patients, you do </a:t>
            </a:r>
            <a:r>
              <a:rPr lang="en-US" sz="2400" b="1" i="1" dirty="0"/>
              <a:t>NOT want EMS to make a </a:t>
            </a:r>
            <a:r>
              <a:rPr lang="en-US" sz="2400" b="1" dirty="0"/>
              <a:t>full report on each!</a:t>
            </a:r>
          </a:p>
          <a:p>
            <a:pPr lvl="1"/>
            <a:r>
              <a:rPr lang="en-US" sz="2400" b="1" dirty="0"/>
              <a:t>MCI calls: No vital signs, no EKG findings, no medical </a:t>
            </a:r>
            <a:r>
              <a:rPr lang="en-US" sz="2400" b="1" dirty="0" err="1"/>
              <a:t>hx</a:t>
            </a:r>
            <a:endParaRPr lang="en-US" sz="2400" b="1" dirty="0"/>
          </a:p>
          <a:p>
            <a:pPr lvl="1"/>
            <a:r>
              <a:rPr lang="en-US" sz="2400" b="1" i="1" dirty="0"/>
              <a:t>Short, sweet, to the point!</a:t>
            </a:r>
          </a:p>
          <a:p>
            <a:r>
              <a:rPr lang="en-US" sz="2800" b="1" dirty="0"/>
              <a:t>If EMS provides a report that is too extensive, give courteous feedback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90A487DC-E67E-3444-26F5-9B38D0E8C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r="29000"/>
          <a:stretch>
            <a:fillRect/>
          </a:stretch>
        </p:blipFill>
        <p:spPr bwMode="auto">
          <a:xfrm>
            <a:off x="8077200" y="3657600"/>
            <a:ext cx="685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4C565-F770-7A8A-7A32-A73E1BDC325C}"/>
              </a:ext>
            </a:extLst>
          </p:cNvPr>
          <p:cNvSpPr txBox="1"/>
          <p:nvPr/>
        </p:nvSpPr>
        <p:spPr>
          <a:xfrm>
            <a:off x="6096000" y="1219200"/>
            <a:ext cx="2793124" cy="280076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If an ED has trouble responding over the MCI radio, please offer to help ED staff upon your arrival.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Disaster preparedness is collaborative!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519E22-2C87-EF84-E80F-C5A6A37C6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41"/>
    </mc:Choice>
    <mc:Fallback>
      <p:transition spd="slow" advTm="6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78F3-F680-FDD6-AC47-C4C861CD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100%!!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6D524-D0F9-B3C2-F20A-CB20FBF29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for this QTD is participation by EVERY EMS and ED in the region!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EMS arrives at EDs, the patient should already have a ribbon in place</a:t>
            </a: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should see a ribbon on EVERY ED patient</a:t>
            </a:r>
          </a:p>
          <a:p>
            <a:endParaRPr lang="en-US" sz="2800" b="1" dirty="0">
              <a:solidFill>
                <a:srgbClr val="0064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ALL WORK TOGETHER!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71FD39-B09A-5E6E-4751-FBFC029C2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49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7"/>
    </mc:Choice>
    <mc:Fallback xmlns="">
      <p:transition spd="slow" advTm="3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Quarterly Triage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752600"/>
            <a:ext cx="8482940" cy="4800600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 opportunity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know when or where for MCIs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 SALT, Ribbons, &amp; Radios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FOR EMS and EDs TO WORK TOGETHER!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A97E96-EAA8-3FA3-6993-B5D231BDA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68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5"/>
    </mc:Choice>
    <mc:Fallback xmlns="">
      <p:transition spd="slow" advTm="2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2C53-7951-2C22-CD8C-E956AA88A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5A07-2E52-358F-B42F-A54F5B48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Quarterly Triage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08AFC-CAAC-586B-5793-E1600FF41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52600"/>
            <a:ext cx="8001000" cy="4800600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EMS, Emergency Departments, GDAHA, GMVEMSC, RPAB, et al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hours once per quarter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hospitals or EDs and EMS agencies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C4F268-7E3F-D88B-CF17-B1624C87E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3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6"/>
    </mc:Choice>
    <mc:Fallback xmlns="">
      <p:transition spd="slow" advTm="3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315200" cy="13716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29-30, 2026 QTD: 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“Ribbons &amp; Radios”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924800" cy="4800600"/>
          </a:xfrm>
        </p:spPr>
        <p:txBody>
          <a:bodyPr>
            <a:noAutofit/>
          </a:bodyPr>
          <a:lstStyle/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 SALT triage on EVERY patient – EMS &amp; ED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Triage Ribbon on EVERY patient – EMS &amp; ED</a:t>
            </a:r>
          </a:p>
          <a:p>
            <a:pPr lvl="1"/>
            <a:r>
              <a:rPr lang="en-US" sz="3200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MCI radio report on every EMS transport</a:t>
            </a:r>
          </a:p>
          <a:p>
            <a:pPr lvl="1"/>
            <a:endParaRPr lang="en-US" sz="3200" dirty="0">
              <a:solidFill>
                <a:srgbClr val="0064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month:  no tags, no EMTrack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F585FD-73EA-051C-1170-D5E01E467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76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3"/>
    </mc:Choice>
    <mc:Fallback xmlns="">
      <p:transition spd="slow" advTm="39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5562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 a realistic SALT Category for </a:t>
            </a:r>
            <a:r>
              <a:rPr lang="en-US" sz="3600" b="1" i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3600" b="1" dirty="0">
                <a:solidFill>
                  <a:srgbClr val="006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EMS and ED patient:</a:t>
            </a:r>
          </a:p>
          <a:p>
            <a:pPr lvl="1"/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7696200" cy="59436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 for QTD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60AC358-1378-598A-D43D-46E85C920C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6130" y="2209800"/>
          <a:ext cx="620047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0349" imgH="3427466" progId="PowerPoint.Slide.12">
                  <p:embed/>
                </p:oleObj>
              </mc:Choice>
              <mc:Fallback>
                <p:oleObj name="Slide" r:id="rId4" imgW="4570349" imgH="3427466" progId="PowerPoint.Slide.12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E60AC358-1378-598A-D43D-46E85C920C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130" y="2209800"/>
                        <a:ext cx="620047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7F3ED4-5C22-1628-1A21-6CB257D64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8"/>
    </mc:Choice>
    <mc:Fallback xmlns="">
      <p:transition spd="slow" advTm="1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7924800" cy="86518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4000" b="1" dirty="0">
                <a:effectLst>
                  <a:outerShdw blurRad="38100" dist="38100" dir="2700000" algn="tl">
                    <a:srgbClr val="0064E2"/>
                  </a:outerShdw>
                </a:effectLst>
                <a:ea typeface="ＭＳ Ｐゴシック" charset="-128"/>
              </a:rPr>
              <a:t>Salt Triage Categories:  ID-MED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7620000" cy="5105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Immediate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Can’t follow commands, in respiratory distress, uncontrolled arterial bleeding, or wrist pulse not palpable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Delayed – </a:t>
            </a:r>
            <a:r>
              <a:rPr lang="en-US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Serious</a:t>
            </a:r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 illness or injury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Minimal – Minor illness or injury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Expectant – </a:t>
            </a:r>
            <a:r>
              <a:rPr lang="en-US" sz="45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not applicable for QTD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charset="-128"/>
              </a:rPr>
              <a:t>Dead</a:t>
            </a:r>
            <a:r>
              <a:rPr lang="en-US" sz="4500" b="1" dirty="0">
                <a:ea typeface="ＭＳ Ｐゴシック" charset="-128"/>
              </a:rPr>
              <a:t> – hopefully not applicable for QTD</a:t>
            </a:r>
            <a:endParaRPr lang="en-US" sz="45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n"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(Ribbon/Tag zebra-striped)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84C13-8BEB-BB87-3BC4-B35F9172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142" y="5334007"/>
            <a:ext cx="1523993" cy="15239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8AB47D-7BA8-1E92-E4D7-30E958415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8"/>
    </mc:Choice>
    <mc:Fallback xmlns="">
      <p:transition spd="slow" advTm="5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25839-C1B2-4C25-A42C-0B85502AA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-99060" y="2251710"/>
            <a:ext cx="3840481" cy="2880360"/>
          </a:xfr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52801" y="1695449"/>
            <a:ext cx="4539922" cy="5010151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800" b="1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800" b="1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Clr>
                <a:srgbClr val="F9B639"/>
              </a:buClr>
              <a:buNone/>
            </a:pPr>
            <a:r>
              <a:rPr lang="en-US" sz="2400" dirty="0">
                <a:solidFill>
                  <a:srgbClr val="E7ECED">
                    <a:lumMod val="25000"/>
                  </a:srgbClr>
                </a:solidFill>
              </a:rPr>
              <a:t>7-8 </a:t>
            </a:r>
            <a:r>
              <a:rPr lang="en-US" sz="2400" i="1" dirty="0">
                <a:solidFill>
                  <a:srgbClr val="E7ECED">
                    <a:lumMod val="25000"/>
                  </a:srgbClr>
                </a:solidFill>
              </a:rPr>
              <a:t>seconds</a:t>
            </a:r>
            <a:r>
              <a:rPr lang="en-US" sz="2400" dirty="0">
                <a:solidFill>
                  <a:srgbClr val="E7ECED">
                    <a:lumMod val="25000"/>
                  </a:srgbClr>
                </a:solidFill>
              </a:rPr>
              <a:t>: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C –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ommands /Purposeful movements?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R –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R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espiratory Distress?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A – Uncontrolled (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rterial) bleeding?</a:t>
            </a:r>
          </a:p>
          <a:p>
            <a:pPr fontAlgn="base">
              <a:spcAft>
                <a:spcPct val="0"/>
              </a:spcAft>
              <a:buClr>
                <a:srgbClr val="F9B639"/>
              </a:buClr>
            </a:pPr>
            <a:r>
              <a:rPr lang="en-US" sz="2400" dirty="0">
                <a:solidFill>
                  <a:srgbClr val="FF0000"/>
                </a:solidFill>
                <a:latin typeface="Trebuchet MS"/>
              </a:rPr>
              <a:t>P –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eripheral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ulse </a:t>
            </a:r>
            <a:r>
              <a:rPr lang="en-US" sz="2400" u="sng" dirty="0">
                <a:solidFill>
                  <a:srgbClr val="FF0000"/>
                </a:solidFill>
                <a:latin typeface="Trebuchet M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Trebuchet MS"/>
              </a:rPr>
              <a:t>resent?</a:t>
            </a:r>
          </a:p>
          <a:p>
            <a:pPr marL="0" indent="0">
              <a:buClr>
                <a:srgbClr val="F9B639"/>
              </a:buClr>
              <a:buNone/>
            </a:pPr>
            <a:endParaRPr lang="en-US" sz="1700" dirty="0">
              <a:solidFill>
                <a:srgbClr val="FF0000"/>
              </a:solidFill>
              <a:latin typeface="Trebuchet MS"/>
            </a:endParaRPr>
          </a:p>
          <a:p>
            <a:pPr marL="0" indent="0">
              <a:buClr>
                <a:srgbClr val="F9B639"/>
              </a:buClr>
              <a:buNone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If patient is clinically “bad” to one or more assessment questions:  patient is </a:t>
            </a:r>
            <a:r>
              <a:rPr lang="en-US" sz="2400" dirty="0">
                <a:highlight>
                  <a:srgbClr val="FF0000"/>
                </a:highlight>
                <a:latin typeface="Trebuchet MS"/>
              </a:rPr>
              <a:t>Red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rebuchet MS"/>
              </a:rPr>
              <a:t>(or Gray)</a:t>
            </a:r>
          </a:p>
          <a:p>
            <a:pPr marL="0" indent="0">
              <a:buClr>
                <a:srgbClr val="F9B639"/>
              </a:buClr>
              <a:buNone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All others are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FF00"/>
                </a:highlight>
                <a:latin typeface="Trebuchet MS"/>
              </a:rPr>
              <a:t>Yellow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rPr>
              <a:t> or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00FF00"/>
                </a:highlight>
                <a:latin typeface="Trebuchet MS"/>
              </a:rPr>
              <a:t>Green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18EBEB-32DC-3B57-0518-A3E29F9B6FB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28600"/>
            <a:ext cx="6781800" cy="1220391"/>
          </a:xfrm>
          <a:prstGeom prst="rect">
            <a:avLst/>
          </a:prstGeom>
        </p:spPr>
        <p:txBody>
          <a:bodyPr vert="horz" lIns="34290" tIns="0" rIns="34290" bIns="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SALT KEY QUESTION Mnemonics:  </a:t>
            </a:r>
          </a:p>
          <a:p>
            <a:r>
              <a:rPr lang="en-US" sz="3600" dirty="0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C-R-A-P and </a:t>
            </a:r>
            <a:r>
              <a:rPr lang="en-US" sz="3600" dirty="0" err="1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GooD</a:t>
            </a:r>
            <a:r>
              <a:rPr lang="en-US" sz="3600" dirty="0">
                <a:ln w="500">
                  <a:solidFill>
                    <a:srgbClr val="44546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FC000">
                        <a:tint val="13000"/>
                      </a:srgbClr>
                    </a:gs>
                    <a:gs pos="10000">
                      <a:srgbClr val="FFC000">
                        <a:tint val="20000"/>
                      </a:srgbClr>
                    </a:gs>
                    <a:gs pos="49000">
                      <a:srgbClr val="FFC000">
                        <a:tint val="70000"/>
                      </a:srgbClr>
                    </a:gs>
                    <a:gs pos="50000">
                      <a:srgbClr val="FFC000">
                        <a:tint val="97000"/>
                      </a:srgbClr>
                    </a:gs>
                    <a:gs pos="100000">
                      <a:srgbClr val="FFC000">
                        <a:tint val="2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64E2"/>
                  </a:outerShdw>
                </a:effectLst>
                <a:latin typeface="Trebuchet MS"/>
                <a:ea typeface="ＭＳ Ｐゴシック" charset="-128"/>
              </a:rPr>
              <a:t>/Bad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1F6088-BFBE-3082-4C8A-B4FFE6BA81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9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7"/>
    </mc:Choice>
    <mc:Fallback xmlns="">
      <p:transition spd="slow" advTm="4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98768" y="762000"/>
            <a:ext cx="6364032" cy="781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effectLst>
                  <a:outerShdw blurRad="38100" dist="38100" dir="2700000" algn="ctr" rotWithShape="0">
                    <a:srgbClr val="0064E2"/>
                  </a:outerShdw>
                </a:effectLst>
              </a:rPr>
              <a:t>PUT a Ribbon on every EMS and every ED patient!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485900" y="1771650"/>
            <a:ext cx="5772150" cy="3634740"/>
          </a:xfrm>
        </p:spPr>
        <p:txBody>
          <a:bodyPr/>
          <a:lstStyle/>
          <a:p>
            <a:pPr eaLnBrk="1" hangingPunct="1"/>
            <a:r>
              <a:rPr lang="en-US" sz="2550" b="1" dirty="0"/>
              <a:t>Use Triage Ribbon color for the category you assigned</a:t>
            </a:r>
          </a:p>
          <a:p>
            <a:pPr lvl="1"/>
            <a:r>
              <a:rPr lang="en-US" sz="2250" b="1" dirty="0"/>
              <a:t>Right wrist for both Ribbon </a:t>
            </a:r>
            <a:r>
              <a:rPr lang="en-US" sz="2250" b="1" strike="sngStrike" dirty="0"/>
              <a:t>and Tag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6035D1-A5EE-F0F2-3D07-62D07A6B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8333" r="28750" b="45000"/>
          <a:stretch/>
        </p:blipFill>
        <p:spPr>
          <a:xfrm>
            <a:off x="4101413" y="5054008"/>
            <a:ext cx="3153093" cy="1651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F289E7-C369-348F-5D7D-022FF5FEC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88" y="3124200"/>
            <a:ext cx="3468432" cy="2634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82CECE-C9FD-59A0-8934-BF00FDA86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2914337"/>
            <a:ext cx="3038057" cy="202537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AD0B909-55F9-04EF-3F2C-A9E08229F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9"/>
    </mc:Choice>
    <mc:Fallback>
      <p:transition spd="slow" advTm="2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DC6F1-9AB9-FBC9-11A0-A7A0C1153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5172" t="9687" r="45268" b="8313"/>
          <a:stretch/>
        </p:blipFill>
        <p:spPr bwMode="auto">
          <a:xfrm>
            <a:off x="4696297" y="1660223"/>
            <a:ext cx="1704503" cy="4340526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pic>
      <p:pic>
        <p:nvPicPr>
          <p:cNvPr id="5" name="Picture 4" descr="FIRE_triage-cards-final_TRAINING2.jpg">
            <a:extLst>
              <a:ext uri="{FF2B5EF4-FFF2-40B4-BE49-F238E27FC236}">
                <a16:creationId xmlns:a16="http://schemas.microsoft.com/office/drawing/2014/main" id="{F1DA78DF-5E24-4EB2-A112-E4C429CD67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4905" y="1657349"/>
            <a:ext cx="1704503" cy="4343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Content Placeholder 3" descr="FIRE_triage-cards-final_Live2.jpg">
            <a:extLst>
              <a:ext uri="{FF2B5EF4-FFF2-40B4-BE49-F238E27FC236}">
                <a16:creationId xmlns:a16="http://schemas.microsoft.com/office/drawing/2014/main" id="{6107C7C4-70B6-41BE-A2EE-627C13CB2B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1657349"/>
            <a:ext cx="1704504" cy="4343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391400" cy="1082802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NO</a:t>
            </a:r>
            <a:r>
              <a:rPr lang="en-US" sz="3600" dirty="0">
                <a:effectLst>
                  <a:outerShdw blurRad="38100" dist="38100" dir="2700000" algn="ctr" rotWithShape="0">
                    <a:srgbClr val="0064E2"/>
                  </a:outerShdw>
                </a:effectLst>
                <a:latin typeface="Arial"/>
              </a:rPr>
              <a:t> Tags for April 2026 QTD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AB3460-205B-8C36-7443-C850DE38ED46}"/>
              </a:ext>
            </a:extLst>
          </p:cNvPr>
          <p:cNvCxnSpPr>
            <a:cxnSpLocks/>
          </p:cNvCxnSpPr>
          <p:nvPr/>
        </p:nvCxnSpPr>
        <p:spPr>
          <a:xfrm>
            <a:off x="1094905" y="1647643"/>
            <a:ext cx="1690126" cy="435310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55A206-1483-B45F-A6DF-FFA31FE2678B}"/>
              </a:ext>
            </a:extLst>
          </p:cNvPr>
          <p:cNvCxnSpPr>
            <a:cxnSpLocks/>
          </p:cNvCxnSpPr>
          <p:nvPr/>
        </p:nvCxnSpPr>
        <p:spPr>
          <a:xfrm>
            <a:off x="4680481" y="1657349"/>
            <a:ext cx="1720319" cy="43434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5BCA71-8C1A-00AA-563C-27BF81FE313C}"/>
              </a:ext>
            </a:extLst>
          </p:cNvPr>
          <p:cNvCxnSpPr>
            <a:cxnSpLocks/>
          </p:cNvCxnSpPr>
          <p:nvPr/>
        </p:nvCxnSpPr>
        <p:spPr>
          <a:xfrm>
            <a:off x="2865408" y="1647643"/>
            <a:ext cx="1704502" cy="435310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E673DC-FDB7-23F2-BF4B-0600A1727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4"/>
    </mc:Choice>
    <mc:Fallback xmlns="">
      <p:transition spd="slow" advTm="1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2.4|8.2|4.8"/>
</p:tagLst>
</file>

<file path=ppt/theme/theme1.xml><?xml version="1.0" encoding="utf-8"?>
<a:theme xmlns:a="http://schemas.openxmlformats.org/drawingml/2006/main" name="1_G-MKT02517 GSH MASTER Template">
  <a:themeElements>
    <a:clrScheme name="1_G-MKT02517 GSH MASTER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G-MKT02517 GSH MASTER Template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-MKT02517 GSH 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-MKT02517 GSH MASTE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-MKT02517 GSH MASTE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19943</TotalTime>
  <Words>813</Words>
  <Application>Microsoft Office PowerPoint</Application>
  <PresentationFormat>On-screen Show (4:3)</PresentationFormat>
  <Paragraphs>96</Paragraphs>
  <Slides>16</Slides>
  <Notes>2</Notes>
  <HiddenSlides>0</HiddenSlides>
  <MMClips>16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Aptos</vt:lpstr>
      <vt:lpstr>Aptos Display</vt:lpstr>
      <vt:lpstr>Arial</vt:lpstr>
      <vt:lpstr>Calibri</vt:lpstr>
      <vt:lpstr>Times</vt:lpstr>
      <vt:lpstr>Times New Roman</vt:lpstr>
      <vt:lpstr>Trebuchet MS</vt:lpstr>
      <vt:lpstr>Wingdings</vt:lpstr>
      <vt:lpstr>Wingdings 2</vt:lpstr>
      <vt:lpstr>1_G-MKT02517 GSH MASTER Template</vt:lpstr>
      <vt:lpstr>Office Theme</vt:lpstr>
      <vt:lpstr>Slide</vt:lpstr>
      <vt:lpstr>April 28-29, 2026 QTD  EMS</vt:lpstr>
      <vt:lpstr>Quarterly Triage Days</vt:lpstr>
      <vt:lpstr>Quarterly Triage Days</vt:lpstr>
      <vt:lpstr>April 29-30, 2026 QTD:   “Ribbons &amp; Radios”</vt:lpstr>
      <vt:lpstr>PowerPoint Presentation</vt:lpstr>
      <vt:lpstr>Salt Triage Categories:  ID-MED</vt:lpstr>
      <vt:lpstr>PowerPoint Presentation</vt:lpstr>
      <vt:lpstr>PUT a Ribbon on every EMS and every ED patient!</vt:lpstr>
      <vt:lpstr>NO Tags for April 2026 QTD</vt:lpstr>
      <vt:lpstr>Expectations</vt:lpstr>
      <vt:lpstr>“HSR3 MCI” MARCS Radio Talk Group</vt:lpstr>
      <vt:lpstr>Regional MCI Communications!</vt:lpstr>
      <vt:lpstr>HSR3 MCI-MARCS Radio TG</vt:lpstr>
      <vt:lpstr>HSR3 MCI-MARCS Radio Tg</vt:lpstr>
      <vt:lpstr>MCI-style reports on QTDs</vt:lpstr>
      <vt:lpstr>100%!!</vt:lpstr>
    </vt:vector>
  </TitlesOfParts>
  <Company>Richard/Schwartz 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SALT Triage &amp; MCI Training</dc:title>
  <dc:creator>Jordan Marsh</dc:creator>
  <cp:lastModifiedBy>Gerstner, David</cp:lastModifiedBy>
  <cp:revision>447</cp:revision>
  <cp:lastPrinted>2025-07-01T15:45:33Z</cp:lastPrinted>
  <dcterms:created xsi:type="dcterms:W3CDTF">2009-05-26T01:41:37Z</dcterms:created>
  <dcterms:modified xsi:type="dcterms:W3CDTF">2026-04-17T17:09:10Z</dcterms:modified>
</cp:coreProperties>
</file>